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30"/>
  </p:notesMasterIdLst>
  <p:sldIdLst>
    <p:sldId id="257" r:id="rId5"/>
    <p:sldId id="259" r:id="rId6"/>
    <p:sldId id="735" r:id="rId7"/>
    <p:sldId id="740" r:id="rId8"/>
    <p:sldId id="743" r:id="rId9"/>
    <p:sldId id="744" r:id="rId10"/>
    <p:sldId id="651" r:id="rId11"/>
    <p:sldId id="741" r:id="rId12"/>
    <p:sldId id="742" r:id="rId13"/>
    <p:sldId id="655" r:id="rId14"/>
    <p:sldId id="654" r:id="rId15"/>
    <p:sldId id="745" r:id="rId16"/>
    <p:sldId id="746" r:id="rId17"/>
    <p:sldId id="747" r:id="rId18"/>
    <p:sldId id="748" r:id="rId19"/>
    <p:sldId id="749" r:id="rId20"/>
    <p:sldId id="750" r:id="rId21"/>
    <p:sldId id="751" r:id="rId22"/>
    <p:sldId id="752" r:id="rId23"/>
    <p:sldId id="753" r:id="rId24"/>
    <p:sldId id="754" r:id="rId25"/>
    <p:sldId id="755" r:id="rId26"/>
    <p:sldId id="756" r:id="rId27"/>
    <p:sldId id="757" r:id="rId28"/>
    <p:sldId id="758" r:id="rId2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A1"/>
    <a:srgbClr val="025565"/>
    <a:srgbClr val="015969"/>
    <a:srgbClr val="CCDEE1"/>
    <a:srgbClr val="3A6E31"/>
    <a:srgbClr val="E06C00"/>
    <a:srgbClr val="8DC5CB"/>
    <a:srgbClr val="2AA8B0"/>
    <a:srgbClr val="F2955A"/>
    <a:srgbClr val="EA59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BE04CF-2F86-CB4B-9882-E6F9247F7C9B}" v="20" dt="2025-11-25T13:43:37.593"/>
    <p1510:client id="{BB62A638-FCA9-BB47-AEAD-7E1EFC0EEF08}" v="20" dt="2025-11-25T12:59:57.571"/>
    <p1510:client id="{EB8D6EFD-B15F-4A43-8CF7-8FC456BDADC0}" v="14" dt="2025-11-25T12:41:49.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21"/>
    <p:restoredTop sz="92116"/>
  </p:normalViewPr>
  <p:slideViewPr>
    <p:cSldViewPr snapToObjects="1">
      <p:cViewPr varScale="1">
        <p:scale>
          <a:sx n="129" d="100"/>
          <a:sy n="129" d="100"/>
        </p:scale>
        <p:origin x="324" y="12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qdeltagare</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 jag vill delta / barnet vill delta</c:v>
                </c:pt>
                <c:pt idx="1">
                  <c:v>Nej, jag vill inte delta / barnet vill inte delta</c:v>
                </c:pt>
                <c:pt idx="2">
                  <c:v>Fylls i av personal: Barnet/ungdomen bedöms inte ha förmåga att svara på frågor om deltagande eller enkätfrågor</c:v>
                </c:pt>
              </c:strCache>
            </c:strRef>
          </c:cat>
          <c:val>
            <c:numRef>
              <c:f>Sheet1!$B$2:$B$4</c:f>
              <c:numCache>
                <c:formatCode>General</c:formatCode>
                <c:ptCount val="3"/>
                <c:pt idx="0">
                  <c:v>0.93333333333333335</c:v>
                </c:pt>
                <c:pt idx="1">
                  <c:v>6.6666666666666666E-2</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q9</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2.4390243902439025E-2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q10</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0.90243902439024393</c:v>
                </c:pt>
                <c:pt idx="1">
                  <c:v>9.7560975609756101E-2</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q2</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0.95121951219512191</c:v>
                </c:pt>
                <c:pt idx="1">
                  <c:v>4.878048780487805E-2</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2.4390243902439025E-2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2.4390243902439025E-2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0.90243902439024393</c:v>
                </c:pt>
                <c:pt idx="1">
                  <c:v>9.7560975609756101E-2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q6</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2.4390243902439025E-2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q7</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2.4390243902439025E-2</c:v>
                </c:pt>
                <c:pt idx="1">
                  <c:v>4.878048780487805E-2</c:v>
                </c:pt>
                <c:pt idx="2">
                  <c:v>0.92682926829268297</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q8</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1</c:v>
                </c:pt>
                <c:pt idx="1">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2025-11-27</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Lägerverksamheten</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 Datorspelklubben</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2" name="Bildobjekt 1">
            <a:extLst>
              <a:ext uri="{FF2B5EF4-FFF2-40B4-BE49-F238E27FC236}">
                <a16:creationId xmlns:a16="http://schemas.microsoft.com/office/drawing/2014/main" id="{FEBF7B20-8E57-ABDC-D7A6-E06C6AFA6FB3}"/>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55253351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A731B01F-D72E-4161-2070-77EBC7439433}"/>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9781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graphicFrame>
        <p:nvGraphicFramePr>
          <p:cNvPr id="2" name="Tabell 10">
            <a:extLst>
              <a:ext uri="{FF2B5EF4-FFF2-40B4-BE49-F238E27FC236}">
                <a16:creationId xmlns:a16="http://schemas.microsoft.com/office/drawing/2014/main" id="{B5C42123-C7F5-86DC-AE17-109565859C5C}"/>
              </a:ext>
            </a:extLst>
          </p:cNvPr>
          <p:cNvGraphicFramePr>
            <a:graphicFrameLocks noGrp="1"/>
          </p:cNvGraphicFramePr>
          <p:nvPr>
            <p:extLst>
              <p:ext uri="{D42A27DB-BD31-4B8C-83A1-F6EECF244321}">
                <p14:modId xmlns:p14="http://schemas.microsoft.com/office/powerpoint/2010/main" val="3391770020"/>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1692184603"/>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01508101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9D0C045F-E8A4-709E-6F26-C747DBBD86B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211944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42E3A-590A-F4A6-D0D3-DFD022F1E77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844B4C62-A4F6-2CB7-6D6F-7053674FF2FA}"/>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32F4200E-E57E-23A1-6C5B-CFA7E73BE3B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sp>
        <p:nvSpPr>
          <p:cNvPr id="11" name="textruta 10">
            <a:extLst>
              <a:ext uri="{FF2B5EF4-FFF2-40B4-BE49-F238E27FC236}">
                <a16:creationId xmlns:a16="http://schemas.microsoft.com/office/drawing/2014/main" id="{DA5BDCEF-CE62-9BA2-42FB-B809423B40A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2354ECAD-A3FF-7119-13D0-A575B523D9D3}"/>
              </a:ext>
            </a:extLst>
          </p:cNvPr>
          <p:cNvGraphicFramePr/>
          <p:nvPr>
            <p:extLst>
              <p:ext uri="{D42A27DB-BD31-4B8C-83A1-F6EECF244321}">
                <p14:modId xmlns:p14="http://schemas.microsoft.com/office/powerpoint/2010/main" val="20583674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5BB94E80-ADA6-B990-1D87-01165F05D41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4089385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4B547-C9EB-AAA4-2907-BB44142C75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E3397A5-EFAD-4423-A640-1174C2714104}"/>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E32849D9-DB69-E3D2-0C9A-548AE37D380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graphicFrame>
        <p:nvGraphicFramePr>
          <p:cNvPr id="2" name="Tabell 10">
            <a:extLst>
              <a:ext uri="{FF2B5EF4-FFF2-40B4-BE49-F238E27FC236}">
                <a16:creationId xmlns:a16="http://schemas.microsoft.com/office/drawing/2014/main" id="{317CE3B2-5299-4348-F1A9-3C348ACEFEBE}"/>
              </a:ext>
            </a:extLst>
          </p:cNvPr>
          <p:cNvGraphicFramePr>
            <a:graphicFrameLocks noGrp="1"/>
          </p:cNvGraphicFramePr>
          <p:nvPr>
            <p:extLst>
              <p:ext uri="{D42A27DB-BD31-4B8C-83A1-F6EECF244321}">
                <p14:modId xmlns:p14="http://schemas.microsoft.com/office/powerpoint/2010/main" val="3741514706"/>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2086537539"/>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159838419"/>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BE3FD1E-894A-69F2-3B14-4A3FE7E2782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937044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39C94-6E67-77C7-71F2-3976A0115A4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7F78E67-A535-654C-8590-5102B714BF6C}"/>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4038C1B7-747D-4ED5-DA26-485656B9F5B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sp>
        <p:nvSpPr>
          <p:cNvPr id="11" name="textruta 10">
            <a:extLst>
              <a:ext uri="{FF2B5EF4-FFF2-40B4-BE49-F238E27FC236}">
                <a16:creationId xmlns:a16="http://schemas.microsoft.com/office/drawing/2014/main" id="{6DEA9AA1-3CC9-B483-6B43-82B329BA38E6}"/>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70AA7D74-F20A-E54F-AD66-D8DAF3BAF35F}"/>
              </a:ext>
            </a:extLst>
          </p:cNvPr>
          <p:cNvGraphicFramePr/>
          <p:nvPr>
            <p:extLst>
              <p:ext uri="{D42A27DB-BD31-4B8C-83A1-F6EECF244321}">
                <p14:modId xmlns:p14="http://schemas.microsoft.com/office/powerpoint/2010/main" val="262859483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CFF69D-C0FB-64D6-4C92-B5F6844413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2013843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D0AD0-5E74-9892-52BA-80382E1F0DE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25E2FDD-61C3-861D-BF8C-56F3C16ECD79}"/>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0AD692B5-994E-C66E-22E3-8B949E6878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graphicFrame>
        <p:nvGraphicFramePr>
          <p:cNvPr id="2" name="Tabell 10">
            <a:extLst>
              <a:ext uri="{FF2B5EF4-FFF2-40B4-BE49-F238E27FC236}">
                <a16:creationId xmlns:a16="http://schemas.microsoft.com/office/drawing/2014/main" id="{B789B5C6-2FCD-A86B-DD28-95E617FAB182}"/>
              </a:ext>
            </a:extLst>
          </p:cNvPr>
          <p:cNvGraphicFramePr>
            <a:graphicFrameLocks noGrp="1"/>
          </p:cNvGraphicFramePr>
          <p:nvPr>
            <p:extLst>
              <p:ext uri="{D42A27DB-BD31-4B8C-83A1-F6EECF244321}">
                <p14:modId xmlns:p14="http://schemas.microsoft.com/office/powerpoint/2010/main" val="1849684746"/>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202940436"/>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00009039"/>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4812F010-8DC0-F183-0700-1024F28F8B7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872741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44547-8599-104D-82B8-59D93E8D2A6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C892978-F594-140C-24A3-B2D25A3A9B49}"/>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6EC9ECC6-F1D4-8D90-6FCA-DF0FAC9CBE11}"/>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sp>
        <p:nvSpPr>
          <p:cNvPr id="11" name="textruta 10">
            <a:extLst>
              <a:ext uri="{FF2B5EF4-FFF2-40B4-BE49-F238E27FC236}">
                <a16:creationId xmlns:a16="http://schemas.microsoft.com/office/drawing/2014/main" id="{A3CB8AD1-B1D7-D69D-1454-88449306DDB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989F47AD-F439-7911-657B-BC4778A80BBF}"/>
              </a:ext>
            </a:extLst>
          </p:cNvPr>
          <p:cNvGraphicFramePr/>
          <p:nvPr>
            <p:extLst>
              <p:ext uri="{D42A27DB-BD31-4B8C-83A1-F6EECF244321}">
                <p14:modId xmlns:p14="http://schemas.microsoft.com/office/powerpoint/2010/main" val="113520775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278882-E39C-E475-1DE2-0B34661B85C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617238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F4EA1-BC44-F2C8-CD69-C01AF11330B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50441C-BFD8-CDFC-7C9B-1FADC548BE0A}"/>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F189C391-56F0-516A-513D-2B52E625F03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graphicFrame>
        <p:nvGraphicFramePr>
          <p:cNvPr id="2" name="Tabell 10">
            <a:extLst>
              <a:ext uri="{FF2B5EF4-FFF2-40B4-BE49-F238E27FC236}">
                <a16:creationId xmlns:a16="http://schemas.microsoft.com/office/drawing/2014/main" id="{2929B10B-7DB1-7F3A-E841-C99FEE691D5B}"/>
              </a:ext>
            </a:extLst>
          </p:cNvPr>
          <p:cNvGraphicFramePr>
            <a:graphicFrameLocks noGrp="1"/>
          </p:cNvGraphicFramePr>
          <p:nvPr>
            <p:extLst>
              <p:ext uri="{D42A27DB-BD31-4B8C-83A1-F6EECF244321}">
                <p14:modId xmlns:p14="http://schemas.microsoft.com/office/powerpoint/2010/main" val="2888157988"/>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253674900"/>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869945729"/>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E7E0FDB5-ADCA-753E-9BDB-59EE458765D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422381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6E4AC-D60F-8859-B8C3-ABCF0F1D062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663ECBC-9C5D-FA07-D27E-47A850A62C81}"/>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FBDD679C-C6DC-EE0F-93D2-1A6DD6ABCD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sp>
        <p:nvSpPr>
          <p:cNvPr id="11" name="textruta 10">
            <a:extLst>
              <a:ext uri="{FF2B5EF4-FFF2-40B4-BE49-F238E27FC236}">
                <a16:creationId xmlns:a16="http://schemas.microsoft.com/office/drawing/2014/main" id="{CF49F725-2ACA-AF85-6276-A2BE7978777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B4DF941D-437B-536D-0AE7-5D70099182C7}"/>
              </a:ext>
            </a:extLst>
          </p:cNvPr>
          <p:cNvGraphicFramePr/>
          <p:nvPr>
            <p:extLst>
              <p:ext uri="{D42A27DB-BD31-4B8C-83A1-F6EECF244321}">
                <p14:modId xmlns:p14="http://schemas.microsoft.com/office/powerpoint/2010/main" val="352316567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77D8D9-82F0-4028-9D32-80020AC026B0}"/>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31865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B3FAE-0C33-57F1-0E4C-E15D1230F9B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FABF73F-C4F2-2835-DCE9-DE68BC1C0857}"/>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113222C0-CA5B-A5D2-29D4-B13E90A44EF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graphicFrame>
        <p:nvGraphicFramePr>
          <p:cNvPr id="2" name="Tabell 10">
            <a:extLst>
              <a:ext uri="{FF2B5EF4-FFF2-40B4-BE49-F238E27FC236}">
                <a16:creationId xmlns:a16="http://schemas.microsoft.com/office/drawing/2014/main" id="{CEC2C4D4-C4CC-9C5A-5014-81E2C630FEBD}"/>
              </a:ext>
            </a:extLst>
          </p:cNvPr>
          <p:cNvGraphicFramePr>
            <a:graphicFrameLocks noGrp="1"/>
          </p:cNvGraphicFramePr>
          <p:nvPr>
            <p:extLst>
              <p:ext uri="{D42A27DB-BD31-4B8C-83A1-F6EECF244321}">
                <p14:modId xmlns:p14="http://schemas.microsoft.com/office/powerpoint/2010/main" val="2519576408"/>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1962231903"/>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445044775"/>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6A628646-7BE5-2CD8-D3C3-0A9963F530E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34450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Lysio Research på uppdrag förvaltningen för funktionsstöd i Göteborgs stad.</a:t>
            </a:r>
          </a:p>
          <a:p>
            <a:r>
              <a:rPr lang="sv-SE" sz="1100" dirty="0">
                <a:solidFill>
                  <a:srgbClr val="231F20"/>
                </a:solidFill>
              </a:rPr>
              <a:t> </a:t>
            </a:r>
          </a:p>
          <a:p>
            <a:r>
              <a:rPr lang="sv-SE" sz="1100" dirty="0">
                <a:solidFill>
                  <a:srgbClr val="231F20"/>
                </a:solidFill>
              </a:rPr>
              <a:t>Denna rapport gäller: Lägerverksamheter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69" y="2447099"/>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9"/>
            <a:ext cx="7354444" cy="1808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a:solidFill>
                  <a:srgbClr val="231F20"/>
                </a:solidFill>
              </a:rPr>
              <a:t>Antal </a:t>
            </a:r>
            <a:r>
              <a:rPr lang="en-US" sz="1100" dirty="0" err="1">
                <a:solidFill>
                  <a:srgbClr val="231F20"/>
                </a:solidFill>
              </a:rPr>
              <a:t>brukare</a:t>
            </a:r>
            <a:r>
              <a:rPr lang="en-US" sz="1100" dirty="0">
                <a:solidFill>
                  <a:srgbClr val="231F20"/>
                </a:solidFill>
              </a:rPr>
              <a:t> som ingick i målgruppen för </a:t>
            </a:r>
            <a:r>
              <a:rPr lang="en-US" sz="1100" dirty="0" err="1">
                <a:solidFill>
                  <a:srgbClr val="231F20"/>
                </a:solidFill>
              </a:rPr>
              <a:t>enkäten</a:t>
            </a:r>
            <a:r>
              <a:rPr lang="en-US" sz="1100" dirty="0">
                <a:solidFill>
                  <a:srgbClr val="231F20"/>
                </a:solidFill>
              </a:rPr>
              <a:t> var 60. Totalt sett </a:t>
            </a:r>
            <a:r>
              <a:rPr lang="en-US" sz="1100" dirty="0" err="1">
                <a:solidFill>
                  <a:srgbClr val="231F20"/>
                </a:solidFill>
              </a:rPr>
              <a:t>har</a:t>
            </a:r>
            <a:r>
              <a:rPr lang="en-US" sz="1100" dirty="0">
                <a:solidFill>
                  <a:srgbClr val="231F20"/>
                </a:solidFill>
              </a:rPr>
              <a:t> 41 </a:t>
            </a:r>
            <a:r>
              <a:rPr lang="en-US" sz="1100" dirty="0" err="1">
                <a:solidFill>
                  <a:srgbClr val="231F20"/>
                </a:solidFill>
              </a:rPr>
              <a:t>svar</a:t>
            </a:r>
            <a:r>
              <a:rPr lang="en-US" sz="1100" dirty="0">
                <a:solidFill>
                  <a:srgbClr val="231F20"/>
                </a:solidFill>
              </a:rPr>
              <a:t> inkommit. Det innebär att svarsfrekvensen </a:t>
            </a:r>
            <a:r>
              <a:rPr lang="en-US" sz="1100" dirty="0" err="1">
                <a:solidFill>
                  <a:srgbClr val="231F20"/>
                </a:solidFill>
              </a:rPr>
              <a:t>är</a:t>
            </a:r>
            <a:r>
              <a:rPr lang="en-US" sz="1100" dirty="0">
                <a:solidFill>
                  <a:srgbClr val="231F20"/>
                </a:solidFill>
              </a:rPr>
              <a:t> 68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 </a:t>
            </a:r>
          </a:p>
        </p:txBody>
      </p:sp>
      <p:sp>
        <p:nvSpPr>
          <p:cNvPr id="11" name="textruta 10">
            <a:extLst>
              <a:ext uri="{FF2B5EF4-FFF2-40B4-BE49-F238E27FC236}">
                <a16:creationId xmlns:a16="http://schemas.microsoft.com/office/drawing/2014/main" id="{C15D4797-41C1-3F49-B223-9EE38C52EF8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696A-A805-A80C-80F2-DFD7DFF5481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F18E012-A962-016B-E52A-BBAF8A24202C}"/>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7AA6E709-E9AC-F6AB-A46D-E4A1E4E7C0E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sp>
        <p:nvSpPr>
          <p:cNvPr id="11" name="textruta 10">
            <a:extLst>
              <a:ext uri="{FF2B5EF4-FFF2-40B4-BE49-F238E27FC236}">
                <a16:creationId xmlns:a16="http://schemas.microsoft.com/office/drawing/2014/main" id="{5ECE437A-7B21-1197-F503-8295652897B9}"/>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5A901BA7-BF17-370A-1248-57EE820B5296}"/>
              </a:ext>
            </a:extLst>
          </p:cNvPr>
          <p:cNvGraphicFramePr/>
          <p:nvPr>
            <p:extLst>
              <p:ext uri="{D42A27DB-BD31-4B8C-83A1-F6EECF244321}">
                <p14:modId xmlns:p14="http://schemas.microsoft.com/office/powerpoint/2010/main" val="119689962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276B1DF-492C-6F86-E331-0D727A018A7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3221571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8AE87-CD59-FCE7-F075-BB752DE4C44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1AF4323-E6E7-1D82-AC15-0189CD23047E}"/>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CC1ECE2D-EF88-FFB3-7F09-60FF97CE1B7F}"/>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graphicFrame>
        <p:nvGraphicFramePr>
          <p:cNvPr id="2" name="Tabell 10">
            <a:extLst>
              <a:ext uri="{FF2B5EF4-FFF2-40B4-BE49-F238E27FC236}">
                <a16:creationId xmlns:a16="http://schemas.microsoft.com/office/drawing/2014/main" id="{AB7DA94A-C539-E0CF-C97B-26738F9221AC}"/>
              </a:ext>
            </a:extLst>
          </p:cNvPr>
          <p:cNvGraphicFramePr>
            <a:graphicFrameLocks noGrp="1"/>
          </p:cNvGraphicFramePr>
          <p:nvPr>
            <p:extLst>
              <p:ext uri="{D42A27DB-BD31-4B8C-83A1-F6EECF244321}">
                <p14:modId xmlns:p14="http://schemas.microsoft.com/office/powerpoint/2010/main" val="1354437728"/>
              </p:ext>
            </p:extLst>
          </p:nvPr>
        </p:nvGraphicFramePr>
        <p:xfrm>
          <a:off x="376540" y="2590291"/>
          <a:ext cx="9112965" cy="173668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81802334"/>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869625041"/>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B9D077EB-08BC-BD1E-CC1D-A7E08650416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993331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440E1-84F3-BBD2-1155-3B7A509CF83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F86A4132-1306-CDC6-CCF2-611EDE8738E9}"/>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1C795B53-7D44-6BF2-47A4-F24175B4612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sp>
        <p:nvSpPr>
          <p:cNvPr id="11" name="textruta 10">
            <a:extLst>
              <a:ext uri="{FF2B5EF4-FFF2-40B4-BE49-F238E27FC236}">
                <a16:creationId xmlns:a16="http://schemas.microsoft.com/office/drawing/2014/main" id="{6BF0B393-1319-94E7-98FE-77D0ECC1EA23}"/>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DFD951E4-DDD0-FF06-9B06-312AAB12C65F}"/>
              </a:ext>
            </a:extLst>
          </p:cNvPr>
          <p:cNvGraphicFramePr/>
          <p:nvPr>
            <p:extLst>
              <p:ext uri="{D42A27DB-BD31-4B8C-83A1-F6EECF244321}">
                <p14:modId xmlns:p14="http://schemas.microsoft.com/office/powerpoint/2010/main" val="278287673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9A3130-D29B-59C3-6650-3BAF5017766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391695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FDB2B-1750-3C56-9182-AE186F4D9C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001084-E88C-1A2D-F5F3-353B5EEAA514}"/>
              </a:ext>
            </a:extLst>
          </p:cNvPr>
          <p:cNvSpPr>
            <a:spLocks noGrp="1"/>
          </p:cNvSpPr>
          <p:nvPr>
            <p:ph type="sldNum" sz="quarter" idx="11"/>
          </p:nvPr>
        </p:nvSpPr>
        <p:spPr/>
        <p:txBody>
          <a:bodyPr/>
          <a:lstStyle/>
          <a:p>
            <a:fld id="{35DC3D6C-A556-0D48-B15A-DD8A2D5F88FC}" type="slidenum">
              <a:rPr lang="sv-SE" smtClean="0"/>
              <a:t>23</a:t>
            </a:fld>
            <a:endParaRPr lang="sv-SE"/>
          </a:p>
        </p:txBody>
      </p:sp>
      <p:sp>
        <p:nvSpPr>
          <p:cNvPr id="7" name="TextBox 14">
            <a:extLst>
              <a:ext uri="{FF2B5EF4-FFF2-40B4-BE49-F238E27FC236}">
                <a16:creationId xmlns:a16="http://schemas.microsoft.com/office/drawing/2014/main" id="{CA0C961F-FE98-9F1F-A829-EAF832FDB049}"/>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graphicFrame>
        <p:nvGraphicFramePr>
          <p:cNvPr id="2" name="Tabell 10">
            <a:extLst>
              <a:ext uri="{FF2B5EF4-FFF2-40B4-BE49-F238E27FC236}">
                <a16:creationId xmlns:a16="http://schemas.microsoft.com/office/drawing/2014/main" id="{48ACBBD1-CE7A-234E-8120-A5B83B3BC1B1}"/>
              </a:ext>
            </a:extLst>
          </p:cNvPr>
          <p:cNvGraphicFramePr>
            <a:graphicFrameLocks noGrp="1"/>
          </p:cNvGraphicFramePr>
          <p:nvPr>
            <p:extLst>
              <p:ext uri="{D42A27DB-BD31-4B8C-83A1-F6EECF244321}">
                <p14:modId xmlns:p14="http://schemas.microsoft.com/office/powerpoint/2010/main" val="1090906814"/>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072066870"/>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59887857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88CBCA8-0D95-1A02-9D83-61D26482C57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3123152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8F84F-416E-574A-F224-60863828DD0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D7C1F41-02F7-B42C-703A-8207ACFE8CF5}"/>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C25D50ED-61B0-76EA-2CDB-F74C40241C0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sp>
        <p:nvSpPr>
          <p:cNvPr id="11" name="textruta 10">
            <a:extLst>
              <a:ext uri="{FF2B5EF4-FFF2-40B4-BE49-F238E27FC236}">
                <a16:creationId xmlns:a16="http://schemas.microsoft.com/office/drawing/2014/main" id="{CDC8E7EC-175F-57C1-FA91-3108D11D01F4}"/>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graphicFrame>
        <p:nvGraphicFramePr>
          <p:cNvPr id="2" name="Diagram 1">
            <a:extLst>
              <a:ext uri="{FF2B5EF4-FFF2-40B4-BE49-F238E27FC236}">
                <a16:creationId xmlns:a16="http://schemas.microsoft.com/office/drawing/2014/main" id="{04FE2D67-693C-B54B-D269-3B32E2CF1912}"/>
              </a:ext>
            </a:extLst>
          </p:cNvPr>
          <p:cNvGraphicFramePr/>
          <p:nvPr>
            <p:extLst>
              <p:ext uri="{D42A27DB-BD31-4B8C-83A1-F6EECF244321}">
                <p14:modId xmlns:p14="http://schemas.microsoft.com/office/powerpoint/2010/main" val="398690880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0A810CAB-EED1-A21D-4290-297E9746A90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4280787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8B5ED-ACA3-076E-5609-606E070684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02BCBDC4-366C-FE05-FEFB-853C5F39562C}"/>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0034544C-77AA-B205-82F3-BD60643D6F5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graphicFrame>
        <p:nvGraphicFramePr>
          <p:cNvPr id="2" name="Tabell 10">
            <a:extLst>
              <a:ext uri="{FF2B5EF4-FFF2-40B4-BE49-F238E27FC236}">
                <a16:creationId xmlns:a16="http://schemas.microsoft.com/office/drawing/2014/main" id="{42F51855-5E5E-1EF6-F123-07B54B1F6657}"/>
              </a:ext>
            </a:extLst>
          </p:cNvPr>
          <p:cNvGraphicFramePr>
            <a:graphicFrameLocks noGrp="1"/>
          </p:cNvGraphicFramePr>
          <p:nvPr>
            <p:extLst>
              <p:ext uri="{D42A27DB-BD31-4B8C-83A1-F6EECF244321}">
                <p14:modId xmlns:p14="http://schemas.microsoft.com/office/powerpoint/2010/main" val="3006992418"/>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1762607505"/>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911907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16990DF1-23AA-AD0E-6565-E2693868167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372288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a:defRPr/>
            </a:pPr>
            <a:r>
              <a:rPr lang="sv-SE" sz="1100" dirty="0">
                <a:solidFill>
                  <a:srgbClr val="231F20"/>
                </a:solidFill>
              </a:rPr>
              <a:t>Av anonymitetsskäl redovisas resultat uppdelat på kön inte i enhetsrapporter.</a:t>
            </a:r>
          </a:p>
        </p:txBody>
      </p:sp>
      <p:sp>
        <p:nvSpPr>
          <p:cNvPr id="2" name="textruta 1">
            <a:extLst>
              <a:ext uri="{FF2B5EF4-FFF2-40B4-BE49-F238E27FC236}">
                <a16:creationId xmlns:a16="http://schemas.microsoft.com/office/drawing/2014/main" id="{8C61BD91-B20D-4ECF-A052-B4D8CDEDB70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71860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20D63-CD9F-168A-2CC9-5CE90E4EE32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4EB5E73-5323-807C-EEA4-DCEF6EC63620}"/>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746DE29C-0801-E5C9-9541-6214DA05B1C1}"/>
              </a:ext>
            </a:extLst>
          </p:cNvPr>
          <p:cNvGraphicFramePr/>
          <p:nvPr>
            <p:extLst>
              <p:ext uri="{D42A27DB-BD31-4B8C-83A1-F6EECF244321}">
                <p14:modId xmlns:p14="http://schemas.microsoft.com/office/powerpoint/2010/main" val="100308260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780BAE6-A683-BC73-9909-E4CEB4A84979}"/>
              </a:ext>
            </a:extLst>
          </p:cNvPr>
          <p:cNvSpPr txBox="1"/>
          <p:nvPr/>
        </p:nvSpPr>
        <p:spPr>
          <a:xfrm>
            <a:off x="632519" y="1167401"/>
            <a:ext cx="8592444" cy="435056"/>
          </a:xfrm>
          <a:prstGeom prst="rect">
            <a:avLst/>
          </a:prstGeom>
          <a:noFill/>
        </p:spPr>
        <p:txBody>
          <a:bodyPr wrap="square" rtlCol="0">
            <a:spAutoFit/>
          </a:bodyPr>
          <a:lstStyle/>
          <a:p>
            <a:pPr lvl="0">
              <a:lnSpc>
                <a:spcPct val="120000"/>
              </a:lnSpc>
              <a:spcBef>
                <a:spcPts val="1000"/>
              </a:spcBef>
            </a:pPr>
            <a:r>
              <a:rPr lang="sv-SE" sz="2000" b="1" dirty="0">
                <a:latin typeface="Arial" panose="020B0604020202020204" pitchFamily="34" charset="0"/>
                <a:cs typeface="Arial" panose="020B0604020202020204" pitchFamily="34" charset="0"/>
              </a:rPr>
              <a:t>Deltagande </a:t>
            </a:r>
            <a:endParaRPr lang="sv-SE" sz="2400" b="1" dirty="0">
              <a:solidFill>
                <a:srgbClr val="000000"/>
              </a:solidFill>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2E810742-3D1A-3792-B1A1-4BDC2057AC14}"/>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45</a:t>
            </a:r>
          </a:p>
        </p:txBody>
      </p:sp>
      <p:sp>
        <p:nvSpPr>
          <p:cNvPr id="2" name="textruta 1">
            <a:extLst>
              <a:ext uri="{FF2B5EF4-FFF2-40B4-BE49-F238E27FC236}">
                <a16:creationId xmlns:a16="http://schemas.microsoft.com/office/drawing/2014/main" id="{695CF1FB-3CB5-CED1-9F2F-2993B7CEC20F}"/>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458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4BEEB-8EF5-0E9E-193B-1A570AA217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240C1CDC-FD22-AB56-F3C4-74EEB0D6DF9B}"/>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6AD373E1-0854-BF6F-D4E0-ECD5E417AF37}"/>
              </a:ext>
            </a:extLst>
          </p:cNvPr>
          <p:cNvGraphicFramePr/>
          <p:nvPr>
            <p:extLst>
              <p:ext uri="{D42A27DB-BD31-4B8C-83A1-F6EECF244321}">
                <p14:modId xmlns:p14="http://schemas.microsoft.com/office/powerpoint/2010/main" val="101689836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97FEED52-E809-9A8B-C309-1021EF36F7E2}"/>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sp>
        <p:nvSpPr>
          <p:cNvPr id="11" name="textruta 10">
            <a:extLst>
              <a:ext uri="{FF2B5EF4-FFF2-40B4-BE49-F238E27FC236}">
                <a16:creationId xmlns:a16="http://schemas.microsoft.com/office/drawing/2014/main" id="{10D64071-8924-388C-1A02-F0B16E770052}"/>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sp>
        <p:nvSpPr>
          <p:cNvPr id="2" name="textruta 1">
            <a:extLst>
              <a:ext uri="{FF2B5EF4-FFF2-40B4-BE49-F238E27FC236}">
                <a16:creationId xmlns:a16="http://schemas.microsoft.com/office/drawing/2014/main" id="{3F9335EB-32F4-F00D-E0E1-94AF10975997}"/>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297163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2247478322"/>
              </p:ext>
            </p:extLst>
          </p:nvPr>
        </p:nvGraphicFramePr>
        <p:xfrm>
          <a:off x="376540" y="2590291"/>
          <a:ext cx="9115199" cy="2011000"/>
        </p:xfrm>
        <a:graphic>
          <a:graphicData uri="http://schemas.openxmlformats.org/drawingml/2006/table">
            <a:tbl>
              <a:tblPr firstRow="1" bandRow="1">
                <a:tableStyleId>{5C22544A-7EE6-4342-B048-85BDC9FD1C3A}</a:tableStyleId>
              </a:tblPr>
              <a:tblGrid>
                <a:gridCol w="1357049">
                  <a:extLst>
                    <a:ext uri="{9D8B030D-6E8A-4147-A177-3AD203B41FA5}">
                      <a16:colId xmlns:a16="http://schemas.microsoft.com/office/drawing/2014/main" val="60862922"/>
                    </a:ext>
                  </a:extLst>
                </a:gridCol>
                <a:gridCol w="1293025">
                  <a:extLst>
                    <a:ext uri="{9D8B030D-6E8A-4147-A177-3AD203B41FA5}">
                      <a16:colId xmlns:a16="http://schemas.microsoft.com/office/drawing/2014/main" val="576595982"/>
                    </a:ext>
                  </a:extLst>
                </a:gridCol>
                <a:gridCol w="1293025">
                  <a:extLst>
                    <a:ext uri="{9D8B030D-6E8A-4147-A177-3AD203B41FA5}">
                      <a16:colId xmlns:a16="http://schemas.microsoft.com/office/drawing/2014/main" val="665048079"/>
                    </a:ext>
                  </a:extLst>
                </a:gridCol>
                <a:gridCol w="1293025">
                  <a:extLst>
                    <a:ext uri="{9D8B030D-6E8A-4147-A177-3AD203B41FA5}">
                      <a16:colId xmlns:a16="http://schemas.microsoft.com/office/drawing/2014/main" val="1105954482"/>
                    </a:ext>
                  </a:extLst>
                </a:gridCol>
                <a:gridCol w="1293025">
                  <a:extLst>
                    <a:ext uri="{9D8B030D-6E8A-4147-A177-3AD203B41FA5}">
                      <a16:colId xmlns:a16="http://schemas.microsoft.com/office/drawing/2014/main" val="2223991577"/>
                    </a:ext>
                  </a:extLst>
                </a:gridCol>
                <a:gridCol w="1293025">
                  <a:extLst>
                    <a:ext uri="{9D8B030D-6E8A-4147-A177-3AD203B41FA5}">
                      <a16:colId xmlns:a16="http://schemas.microsoft.com/office/drawing/2014/main" val="462950667"/>
                    </a:ext>
                  </a:extLst>
                </a:gridCol>
                <a:gridCol w="1293025">
                  <a:extLst>
                    <a:ext uri="{9D8B030D-6E8A-4147-A177-3AD203B41FA5}">
                      <a16:colId xmlns:a16="http://schemas.microsoft.com/office/drawing/2014/main" val="7968663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B53D9DEF-DA32-FAC9-C81F-D99929591B1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72250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44672408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41</a:t>
            </a:r>
          </a:p>
        </p:txBody>
      </p:sp>
      <p:sp>
        <p:nvSpPr>
          <p:cNvPr id="2" name="textruta 1">
            <a:extLst>
              <a:ext uri="{FF2B5EF4-FFF2-40B4-BE49-F238E27FC236}">
                <a16:creationId xmlns:a16="http://schemas.microsoft.com/office/drawing/2014/main" id="{F20736F9-F902-39F9-2018-403A0A93F48E}"/>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397884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2469344233"/>
              </p:ext>
            </p:extLst>
          </p:nvPr>
        </p:nvGraphicFramePr>
        <p:xfrm>
          <a:off x="376540" y="2564904"/>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3271804886"/>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690441107"/>
                    </a:ext>
                  </a:extLst>
                </a:gridCol>
                <a:gridCol w="1292708">
                  <a:extLst>
                    <a:ext uri="{9D8B030D-6E8A-4147-A177-3AD203B41FA5}">
                      <a16:colId xmlns:a16="http://schemas.microsoft.com/office/drawing/2014/main" val="3737402880"/>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336850279"/>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Datorspelklubben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9EDA74B-1548-F5F0-823A-75AE514040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Datorspelklubben</a:t>
            </a:r>
          </a:p>
        </p:txBody>
      </p:sp>
    </p:spTree>
    <p:extLst>
      <p:ext uri="{BB962C8B-B14F-4D97-AF65-F5344CB8AC3E}">
        <p14:creationId xmlns:p14="http://schemas.microsoft.com/office/powerpoint/2010/main" val="10294693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C76EAD-7EF6-4F8A-BCB8-FF9396AEB6C6}">
  <ds:schemaRefs>
    <ds:schemaRef ds:uri="http://schemas.microsoft.com/sharepoint/v3/contenttype/forms"/>
  </ds:schemaRefs>
</ds:datastoreItem>
</file>

<file path=customXml/itemProps2.xml><?xml version="1.0" encoding="utf-8"?>
<ds:datastoreItem xmlns:ds="http://schemas.openxmlformats.org/officeDocument/2006/customXml" ds:itemID="{78E89F1A-7444-4EBA-9E42-6DAF2783EFAC}">
  <ds:schemaRefs>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5a1fb5e2-c5c7-409d-8567-049707731070"/>
    <ds:schemaRef ds:uri="http://purl.org/dc/dcmitype/"/>
    <ds:schemaRef ds:uri="http://purl.org/dc/elements/1.1/"/>
    <ds:schemaRef ds:uri="81995f5d-9335-436c-a2b5-621a7700c809"/>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C0F997A2-8296-4EE7-B8A6-D9FA201AEC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1242</Words>
  <Application>Microsoft Office PowerPoint</Application>
  <PresentationFormat>A4 (210 x 297 mm)</PresentationFormat>
  <Paragraphs>472</Paragraphs>
  <Slides>25</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25</vt:i4>
      </vt:variant>
    </vt:vector>
  </HeadingPairs>
  <TitlesOfParts>
    <vt:vector size="29"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675</cp:revision>
  <cp:lastPrinted>2018-04-19T16:41:41Z</cp:lastPrinted>
  <dcterms:created xsi:type="dcterms:W3CDTF">2018-04-19T14:35:35Z</dcterms:created>
  <dcterms:modified xsi:type="dcterms:W3CDTF">2025-11-27T09:13:55Z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